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54" r:id="rId2"/>
    <p:sldId id="360" r:id="rId3"/>
    <p:sldId id="371" r:id="rId4"/>
    <p:sldId id="367" r:id="rId5"/>
    <p:sldId id="361" r:id="rId6"/>
    <p:sldId id="373" r:id="rId7"/>
    <p:sldId id="375" r:id="rId8"/>
    <p:sldId id="363" r:id="rId9"/>
    <p:sldId id="368" r:id="rId10"/>
    <p:sldId id="370" r:id="rId11"/>
    <p:sldId id="366" r:id="rId12"/>
    <p:sldId id="374" r:id="rId13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CCC"/>
    <a:srgbClr val="FF9933"/>
    <a:srgbClr val="33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2405" autoAdjust="0"/>
  </p:normalViewPr>
  <p:slideViewPr>
    <p:cSldViewPr>
      <p:cViewPr varScale="1">
        <p:scale>
          <a:sx n="107" d="100"/>
          <a:sy n="107" d="100"/>
        </p:scale>
        <p:origin x="17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42431652565192"/>
          <c:y val="2.6247444428244608E-2"/>
          <c:w val="0.78473614711204498"/>
          <c:h val="0.5210736133447669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обращения</c:v>
                </c:pt>
                <c:pt idx="1">
                  <c:v>обращения за разъяснением</c:v>
                </c:pt>
                <c:pt idx="2">
                  <c:v>жалобы </c:v>
                </c:pt>
                <c:pt idx="3">
                  <c:v>обоснованные жалобы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48032</c:v>
                </c:pt>
                <c:pt idx="1">
                  <c:v>47875</c:v>
                </c:pt>
                <c:pt idx="2" formatCode="#,##0">
                  <c:v>157</c:v>
                </c:pt>
                <c:pt idx="3" formatCode="#,##0">
                  <c:v>132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4.3304540210948581E-2"/>
                  <c:y val="-6.5843160554658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обращения</c:v>
                </c:pt>
                <c:pt idx="1">
                  <c:v>обращения за разъяснением</c:v>
                </c:pt>
                <c:pt idx="2">
                  <c:v>жалобы </c:v>
                </c:pt>
                <c:pt idx="3">
                  <c:v>обоснованные жалобы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#,##0">
                  <c:v>40665</c:v>
                </c:pt>
                <c:pt idx="1">
                  <c:v>40434</c:v>
                </c:pt>
                <c:pt idx="2" formatCode="#,##0">
                  <c:v>231</c:v>
                </c:pt>
                <c:pt idx="3" formatCode="#,##0">
                  <c:v>397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обращения</c:v>
                </c:pt>
                <c:pt idx="1">
                  <c:v>обращения за разъяснением</c:v>
                </c:pt>
                <c:pt idx="2">
                  <c:v>жалобы </c:v>
                </c:pt>
                <c:pt idx="3">
                  <c:v>обоснованные жалобы</c:v>
                </c:pt>
              </c:strCache>
            </c:strRef>
          </c:cat>
          <c:val>
            <c:numRef>
              <c:f>Лист1!$D$2:$D$5</c:f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0635976"/>
        <c:axId val="190636368"/>
        <c:axId val="112314760"/>
      </c:bar3DChart>
      <c:catAx>
        <c:axId val="19063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c:spPr>
        <c:txPr>
          <a:bodyPr/>
          <a:lstStyle/>
          <a:p>
            <a:pPr>
              <a:defRPr sz="16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0636368"/>
        <c:crosses val="autoZero"/>
        <c:auto val="1"/>
        <c:lblAlgn val="ctr"/>
        <c:lblOffset val="100"/>
        <c:noMultiLvlLbl val="0"/>
      </c:catAx>
      <c:valAx>
        <c:axId val="1906363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/>
                </a:solidFill>
              </a:defRPr>
            </a:pPr>
            <a:endParaRPr lang="ru-RU"/>
          </a:p>
        </c:txPr>
        <c:crossAx val="190635976"/>
        <c:crosses val="autoZero"/>
        <c:crossBetween val="between"/>
      </c:valAx>
      <c:serAx>
        <c:axId val="112314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90636368"/>
        <c:crosses val="autoZero"/>
      </c:serAx>
    </c:plotArea>
    <c:legend>
      <c:legendPos val="r"/>
      <c:layout>
        <c:manualLayout>
          <c:xMode val="edge"/>
          <c:yMode val="edge"/>
          <c:x val="0.82548270294987725"/>
          <c:y val="0.5796900981909896"/>
          <c:w val="0.14260868847363431"/>
          <c:h val="0.1171610779475875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722139265852202"/>
          <c:y val="5.6997393243569144E-2"/>
          <c:w val="0.7070958398197329"/>
          <c:h val="0.482328013689535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layout>
                <c:manualLayout>
                  <c:x val="-1.1951363596475858E-2"/>
                  <c:y val="4.7127924111425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45284046035401E-2"/>
                  <c:y val="3.770233928914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445284046035347E-2"/>
                  <c:y val="5.890990513928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5"/>
                <c:pt idx="0">
                  <c:v>на организацию работы МО, в т.ч.:</c:v>
                </c:pt>
                <c:pt idx="1">
                  <c:v>на сроки ожидания ЛДИ</c:v>
                </c:pt>
                <c:pt idx="2">
                  <c:v>на этику и деонтологию</c:v>
                </c:pt>
                <c:pt idx="3">
                  <c:v>на оказание (качество) МП, в т.ч.:</c:v>
                </c:pt>
                <c:pt idx="4">
                  <c:v>по профилю онкология</c:v>
                </c:pt>
                <c:pt idx="5">
                  <c:v>при летальном исходе </c:v>
                </c:pt>
                <c:pt idx="6">
                  <c:v>при проведении медицинской реабилитации</c:v>
                </c:pt>
                <c:pt idx="7">
                  <c:v>при болезнях системы кровообращения</c:v>
                </c:pt>
                <c:pt idx="8">
                  <c:v>при оказании МП несовершеннолетним</c:v>
                </c:pt>
                <c:pt idx="9">
                  <c:v>на отказ в оказании МП</c:v>
                </c:pt>
                <c:pt idx="10">
                  <c:v>на взимание денежных средств, в т.ч.:</c:v>
                </c:pt>
                <c:pt idx="11">
                  <c:v>за ЛС и расх м-лы</c:v>
                </c:pt>
                <c:pt idx="12">
                  <c:v>на нарушение прав на выбор МО</c:v>
                </c:pt>
                <c:pt idx="13">
                  <c:v>на ЛО</c:v>
                </c:pt>
                <c:pt idx="14">
                  <c:v>на на недостоверные сведения 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5"/>
                <c:pt idx="0">
                  <c:v>55</c:v>
                </c:pt>
                <c:pt idx="1">
                  <c:v>4</c:v>
                </c:pt>
                <c:pt idx="2">
                  <c:v>1</c:v>
                </c:pt>
                <c:pt idx="3">
                  <c:v>47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10</c:v>
                </c:pt>
                <c:pt idx="9">
                  <c:v>1</c:v>
                </c:pt>
                <c:pt idx="10">
                  <c:v>12</c:v>
                </c:pt>
                <c:pt idx="11">
                  <c:v>4</c:v>
                </c:pt>
                <c:pt idx="12">
                  <c:v>3</c:v>
                </c:pt>
                <c:pt idx="13">
                  <c:v>6</c:v>
                </c:pt>
                <c:pt idx="1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756817982379315E-3"/>
                  <c:y val="2.1207565850141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0633150672426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481761348678448E-3"/>
                  <c:y val="2.3563962055712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5"/>
                <c:pt idx="0">
                  <c:v>на организацию работы МО, в т.ч.:</c:v>
                </c:pt>
                <c:pt idx="1">
                  <c:v>на сроки ожидания ЛДИ</c:v>
                </c:pt>
                <c:pt idx="2">
                  <c:v>на этику и деонтологию</c:v>
                </c:pt>
                <c:pt idx="3">
                  <c:v>на оказание (качество) МП, в т.ч.:</c:v>
                </c:pt>
                <c:pt idx="4">
                  <c:v>по профилю онкология</c:v>
                </c:pt>
                <c:pt idx="5">
                  <c:v>при летальном исходе </c:v>
                </c:pt>
                <c:pt idx="6">
                  <c:v>при проведении медицинской реабилитации</c:v>
                </c:pt>
                <c:pt idx="7">
                  <c:v>при болезнях системы кровообращения</c:v>
                </c:pt>
                <c:pt idx="8">
                  <c:v>при оказании МП несовершеннолетним</c:v>
                </c:pt>
                <c:pt idx="9">
                  <c:v>на отказ в оказании МП</c:v>
                </c:pt>
                <c:pt idx="10">
                  <c:v>на взимание денежных средств, в т.ч.:</c:v>
                </c:pt>
                <c:pt idx="11">
                  <c:v>за ЛС и расх м-лы</c:v>
                </c:pt>
                <c:pt idx="12">
                  <c:v>на нарушение прав на выбор МО</c:v>
                </c:pt>
                <c:pt idx="13">
                  <c:v>на ЛО</c:v>
                </c:pt>
                <c:pt idx="14">
                  <c:v>на на недостоверные сведения </c:v>
                </c:pt>
              </c:strCache>
            </c:strRef>
          </c:cat>
          <c:val>
            <c:numRef>
              <c:f>Лист1!$C$3:$C$17</c:f>
              <c:numCache>
                <c:formatCode>General</c:formatCode>
                <c:ptCount val="1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5"/>
                <c:pt idx="0">
                  <c:v>на организацию работы МО, в т.ч.:</c:v>
                </c:pt>
                <c:pt idx="1">
                  <c:v>на сроки ожидания ЛДИ</c:v>
                </c:pt>
                <c:pt idx="2">
                  <c:v>на этику и деонтологию</c:v>
                </c:pt>
                <c:pt idx="3">
                  <c:v>на оказание (качество) МП, в т.ч.:</c:v>
                </c:pt>
                <c:pt idx="4">
                  <c:v>по профилю онкология</c:v>
                </c:pt>
                <c:pt idx="5">
                  <c:v>при летальном исходе </c:v>
                </c:pt>
                <c:pt idx="6">
                  <c:v>при проведении медицинской реабилитации</c:v>
                </c:pt>
                <c:pt idx="7">
                  <c:v>при болезнях системы кровообращения</c:v>
                </c:pt>
                <c:pt idx="8">
                  <c:v>при оказании МП несовершеннолетним</c:v>
                </c:pt>
                <c:pt idx="9">
                  <c:v>на отказ в оказании МП</c:v>
                </c:pt>
                <c:pt idx="10">
                  <c:v>на взимание денежных средств, в т.ч.:</c:v>
                </c:pt>
                <c:pt idx="11">
                  <c:v>за ЛС и расх м-лы</c:v>
                </c:pt>
                <c:pt idx="12">
                  <c:v>на нарушение прав на выбор МО</c:v>
                </c:pt>
                <c:pt idx="13">
                  <c:v>на ЛО</c:v>
                </c:pt>
                <c:pt idx="14">
                  <c:v>на на недостоверные сведения </c:v>
                </c:pt>
              </c:strCache>
            </c:strRef>
          </c:cat>
          <c:val>
            <c:numRef>
              <c:f>Лист1!$D$2:$D$17</c:f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5"/>
                <c:pt idx="0">
                  <c:v>на организацию работы МО, в т.ч.:</c:v>
                </c:pt>
                <c:pt idx="1">
                  <c:v>на сроки ожидания ЛДИ</c:v>
                </c:pt>
                <c:pt idx="2">
                  <c:v>на этику и деонтологию</c:v>
                </c:pt>
                <c:pt idx="3">
                  <c:v>на оказание (качество) МП, в т.ч.:</c:v>
                </c:pt>
                <c:pt idx="4">
                  <c:v>по профилю онкология</c:v>
                </c:pt>
                <c:pt idx="5">
                  <c:v>при летальном исходе </c:v>
                </c:pt>
                <c:pt idx="6">
                  <c:v>при проведении медицинской реабилитации</c:v>
                </c:pt>
                <c:pt idx="7">
                  <c:v>при болезнях системы кровообращения</c:v>
                </c:pt>
                <c:pt idx="8">
                  <c:v>при оказании МП несовершеннолетним</c:v>
                </c:pt>
                <c:pt idx="9">
                  <c:v>на отказ в оказании МП</c:v>
                </c:pt>
                <c:pt idx="10">
                  <c:v>на взимание денежных средств, в т.ч.:</c:v>
                </c:pt>
                <c:pt idx="11">
                  <c:v>за ЛС и расх м-лы</c:v>
                </c:pt>
                <c:pt idx="12">
                  <c:v>на нарушение прав на выбор МО</c:v>
                </c:pt>
                <c:pt idx="13">
                  <c:v>на ЛО</c:v>
                </c:pt>
                <c:pt idx="14">
                  <c:v>на на недостоверные сведения </c:v>
                </c:pt>
              </c:strCache>
            </c:strRef>
          </c:cat>
          <c:val>
            <c:numRef>
              <c:f>Лист1!$E$2:$E$17</c:f>
            </c:numRef>
          </c:val>
          <c:shape val="pyramid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5"/>
                <c:pt idx="0">
                  <c:v>на организацию работы МО, в т.ч.:</c:v>
                </c:pt>
                <c:pt idx="1">
                  <c:v>на сроки ожидания ЛДИ</c:v>
                </c:pt>
                <c:pt idx="2">
                  <c:v>на этику и деонтологию</c:v>
                </c:pt>
                <c:pt idx="3">
                  <c:v>на оказание (качество) МП, в т.ч.:</c:v>
                </c:pt>
                <c:pt idx="4">
                  <c:v>по профилю онкология</c:v>
                </c:pt>
                <c:pt idx="5">
                  <c:v>при летальном исходе </c:v>
                </c:pt>
                <c:pt idx="6">
                  <c:v>при проведении медицинской реабилитации</c:v>
                </c:pt>
                <c:pt idx="7">
                  <c:v>при болезнях системы кровообращения</c:v>
                </c:pt>
                <c:pt idx="8">
                  <c:v>при оказании МП несовершеннолетним</c:v>
                </c:pt>
                <c:pt idx="9">
                  <c:v>на отказ в оказании МП</c:v>
                </c:pt>
                <c:pt idx="10">
                  <c:v>на взимание денежных средств, в т.ч.:</c:v>
                </c:pt>
                <c:pt idx="11">
                  <c:v>за ЛС и расх м-лы</c:v>
                </c:pt>
                <c:pt idx="12">
                  <c:v>на нарушение прав на выбор МО</c:v>
                </c:pt>
                <c:pt idx="13">
                  <c:v>на ЛО</c:v>
                </c:pt>
                <c:pt idx="14">
                  <c:v>на на недостоверные сведения </c:v>
                </c:pt>
              </c:strCache>
            </c:strRef>
          </c:cat>
          <c:val>
            <c:numRef>
              <c:f>Лист1!$F$2:$F$17</c:f>
            </c:numRef>
          </c:val>
          <c:shape val="pyramid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5"/>
                <c:pt idx="0">
                  <c:v>на организацию работы МО, в т.ч.:</c:v>
                </c:pt>
                <c:pt idx="1">
                  <c:v>на сроки ожидания ЛДИ</c:v>
                </c:pt>
                <c:pt idx="2">
                  <c:v>на этику и деонтологию</c:v>
                </c:pt>
                <c:pt idx="3">
                  <c:v>на оказание (качество) МП, в т.ч.:</c:v>
                </c:pt>
                <c:pt idx="4">
                  <c:v>по профилю онкология</c:v>
                </c:pt>
                <c:pt idx="5">
                  <c:v>при летальном исходе </c:v>
                </c:pt>
                <c:pt idx="6">
                  <c:v>при проведении медицинской реабилитации</c:v>
                </c:pt>
                <c:pt idx="7">
                  <c:v>при болезнях системы кровообращения</c:v>
                </c:pt>
                <c:pt idx="8">
                  <c:v>при оказании МП несовершеннолетним</c:v>
                </c:pt>
                <c:pt idx="9">
                  <c:v>на отказ в оказании МП</c:v>
                </c:pt>
                <c:pt idx="10">
                  <c:v>на взимание денежных средств, в т.ч.:</c:v>
                </c:pt>
                <c:pt idx="11">
                  <c:v>за ЛС и расх м-лы</c:v>
                </c:pt>
                <c:pt idx="12">
                  <c:v>на нарушение прав на выбор МО</c:v>
                </c:pt>
                <c:pt idx="13">
                  <c:v>на ЛО</c:v>
                </c:pt>
                <c:pt idx="14">
                  <c:v>на на недостоверные сведения </c:v>
                </c:pt>
              </c:strCache>
            </c:strRef>
          </c:cat>
          <c:val>
            <c:numRef>
              <c:f>Лист1!$G$2:$G$17</c:f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0637152"/>
        <c:axId val="190639112"/>
        <c:axId val="207588224"/>
      </c:bar3DChart>
      <c:catAx>
        <c:axId val="19063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0639112"/>
        <c:crosses val="autoZero"/>
        <c:auto val="1"/>
        <c:lblAlgn val="ctr"/>
        <c:lblOffset val="100"/>
        <c:noMultiLvlLbl val="0"/>
      </c:catAx>
      <c:valAx>
        <c:axId val="190639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/>
                </a:solidFill>
              </a:defRPr>
            </a:pPr>
            <a:endParaRPr lang="ru-RU"/>
          </a:p>
        </c:txPr>
        <c:crossAx val="190637152"/>
        <c:crosses val="autoZero"/>
        <c:crossBetween val="between"/>
      </c:valAx>
      <c:serAx>
        <c:axId val="207588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90639112"/>
        <c:crosses val="autoZero"/>
      </c:serAx>
    </c:plotArea>
    <c:legend>
      <c:legendPos val="r"/>
      <c:layout>
        <c:manualLayout>
          <c:xMode val="edge"/>
          <c:yMode val="edge"/>
          <c:x val="2.5112332230968981E-2"/>
          <c:y val="5.5369373454658671E-2"/>
          <c:w val="8.8992841180258353E-2"/>
          <c:h val="0.11165050525216594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получения медицинской помощи </a:t>
            </a:r>
          </a:p>
          <a:p>
            <a:pPr>
              <a:defRPr sz="1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доменам</a:t>
            </a:r>
            <a:endParaRPr lang="ru-RU" sz="14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079795770191356"/>
          <c:y val="0.1735697797246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364728307024267"/>
          <c:y val="9.4037094169023949E-2"/>
          <c:w val="0.93399081991438759"/>
          <c:h val="0.706505494098539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большая очередность к специалистам31%</c:v>
                </c:pt>
                <c:pt idx="1">
                  <c:v>плохое лекарственное обеспечение 35%</c:v>
                </c:pt>
                <c:pt idx="2">
                  <c:v>отсутствие точной диагностики заболевания 20%</c:v>
                </c:pt>
                <c:pt idx="3">
                  <c:v>грубое отношение медперсонала 4%</c:v>
                </c:pt>
                <c:pt idx="4">
                  <c:v>длительная госпитализация 13%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0.31</c:v>
                </c:pt>
                <c:pt idx="1">
                  <c:v>0.35</c:v>
                </c:pt>
                <c:pt idx="2">
                  <c:v>0.2</c:v>
                </c:pt>
                <c:pt idx="3">
                  <c:v>0.04</c:v>
                </c:pt>
                <c:pt idx="4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большая очередность к специалистам31%</c:v>
                </c:pt>
                <c:pt idx="1">
                  <c:v>плохое лекарственное обеспечение 35%</c:v>
                </c:pt>
                <c:pt idx="2">
                  <c:v>отсутствие точной диагностики заболевания 20%</c:v>
                </c:pt>
                <c:pt idx="3">
                  <c:v>грубое отношение медперсонала 4%</c:v>
                </c:pt>
                <c:pt idx="4">
                  <c:v>длительная госпитализация 13%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большая очередность к специалистам31%</c:v>
                </c:pt>
                <c:pt idx="1">
                  <c:v>плохое лекарственное обеспечение 35%</c:v>
                </c:pt>
                <c:pt idx="2">
                  <c:v>отсутствие точной диагностики заболевания 20%</c:v>
                </c:pt>
                <c:pt idx="3">
                  <c:v>грубое отношение медперсонала 4%</c:v>
                </c:pt>
                <c:pt idx="4">
                  <c:v>длительная госпитализация 13%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0634408"/>
        <c:axId val="190638328"/>
        <c:axId val="207587800"/>
      </c:bar3DChart>
      <c:catAx>
        <c:axId val="19063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102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638328"/>
        <c:crosses val="autoZero"/>
        <c:auto val="1"/>
        <c:lblAlgn val="ctr"/>
        <c:lblOffset val="200"/>
        <c:noMultiLvlLbl val="0"/>
      </c:catAx>
      <c:valAx>
        <c:axId val="19063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634408"/>
        <c:crosses val="autoZero"/>
        <c:crossBetween val="between"/>
      </c:valAx>
      <c:serAx>
        <c:axId val="2075878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906383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удовлетворены</a:t>
            </a:r>
            <a:r>
              <a:rPr lang="ru-RU" sz="160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деятельностью медицинских организаций </a:t>
            </a:r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8853700163583359E-2"/>
          <c:y val="4.8080700388820667E-2"/>
        </c:manualLayout>
      </c:layout>
      <c:overlay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Удовлетворенность качеством медицинской помощи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Стационарная:</c:v>
                </c:pt>
                <c:pt idx="1">
                  <c:v>лекарственное обеспечение</c:v>
                </c:pt>
                <c:pt idx="2">
                  <c:v>Амбулаторная:</c:v>
                </c:pt>
                <c:pt idx="3">
                  <c:v>доступность работы узкиз специалистов</c:v>
                </c:pt>
                <c:pt idx="4">
                  <c:v>длительные сроки ожиданияконсультаций, проведения ЛДИ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0%">
                  <c:v>0.128</c:v>
                </c:pt>
                <c:pt idx="2" formatCode="0%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Стационарная:</c:v>
                </c:pt>
                <c:pt idx="1">
                  <c:v>лекарственное обеспечение</c:v>
                </c:pt>
                <c:pt idx="2">
                  <c:v>Амбулаторная:</c:v>
                </c:pt>
                <c:pt idx="3">
                  <c:v>доступность работы узкиз специалистов</c:v>
                </c:pt>
                <c:pt idx="4">
                  <c:v>длительные сроки ожиданияконсультаций, проведения ЛДИ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2830171647594713"/>
          <c:y val="0.293962270873531"/>
          <c:w val="0.35345318432051614"/>
          <c:h val="0.60750673380957965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Стационар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121008384176795E-2"/>
                  <c:y val="0.1687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605041920883995E-3"/>
                  <c:y val="0.153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72605030506079E-2"/>
                  <c:y val="0.17500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933109222594475E-2"/>
                  <c:y val="0.14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сроки ожидания плановой госпитализации</c:v>
                </c:pt>
                <c:pt idx="1">
                  <c:v>лекарственное обеспечение</c:v>
                </c:pt>
                <c:pt idx="2">
                  <c:v>обеспеченность расх материалами</c:v>
                </c:pt>
                <c:pt idx="3">
                  <c:v>организация питания</c:v>
                </c:pt>
                <c:pt idx="4">
                  <c:v>оказание (качество) МП</c:v>
                </c:pt>
                <c:pt idx="5">
                  <c:v>сан-гиг состояние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0.11600000000000001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0.11</c:v>
                </c:pt>
                <c:pt idx="4">
                  <c:v>0.11</c:v>
                </c:pt>
                <c:pt idx="5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190632056"/>
        <c:axId val="204587112"/>
        <c:axId val="0"/>
      </c:bar3DChart>
      <c:catAx>
        <c:axId val="190632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587112"/>
        <c:crosses val="autoZero"/>
        <c:auto val="1"/>
        <c:lblAlgn val="ctr"/>
        <c:lblOffset val="100"/>
        <c:noMultiLvlLbl val="0"/>
      </c:catAx>
      <c:valAx>
        <c:axId val="20458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632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</a:t>
            </a:r>
          </a:p>
        </c:rich>
      </c:tx>
      <c:overlay val="0"/>
      <c:spPr>
        <a:noFill/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81942868237901"/>
          <c:y val="0.13429353620741974"/>
          <c:w val="0.76921064326185984"/>
          <c:h val="0.337880990006085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115412147791156E-3"/>
                  <c:y val="0.1768901745959850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605041920883995E-3"/>
                  <c:y val="0.153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996859455478601E-3"/>
                  <c:y val="0.16957325254458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41722053792422E-2"/>
                  <c:y val="0.15690521565979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72960507251772E-3"/>
                  <c:y val="9.768145419739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4547203804388303E-3"/>
                  <c:y val="0.119388444019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7276808876906E-2"/>
                  <c:y val="0.1112483228359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5"/>
                <c:pt idx="0">
                  <c:v>сроки ожидания приема врача-терапевта </c:v>
                </c:pt>
                <c:pt idx="1">
                  <c:v>сроки ожидания консультаций специалистов</c:v>
                </c:pt>
                <c:pt idx="2">
                  <c:v>сроки ожидания ЛДИ</c:v>
                </c:pt>
                <c:pt idx="3">
                  <c:v>сан-гиг состояние</c:v>
                </c:pt>
                <c:pt idx="4">
                  <c:v>оказание(качество) МП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 formatCode="0">
                  <c:v>0.121</c:v>
                </c:pt>
                <c:pt idx="1">
                  <c:v>0.14399999999999999</c:v>
                </c:pt>
                <c:pt idx="2" formatCode="0%">
                  <c:v>0.14000000000000001</c:v>
                </c:pt>
                <c:pt idx="3">
                  <c:v>0.10100000000000001</c:v>
                </c:pt>
                <c:pt idx="4" formatCode="0%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04589464"/>
        <c:axId val="204588288"/>
        <c:axId val="0"/>
      </c:bar3DChart>
      <c:catAx>
        <c:axId val="204589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588288"/>
        <c:crosses val="autoZero"/>
        <c:auto val="1"/>
        <c:lblAlgn val="ctr"/>
        <c:lblOffset val="100"/>
        <c:noMultiLvlLbl val="0"/>
      </c:catAx>
      <c:valAx>
        <c:axId val="2045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58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144872791912007"/>
          <c:y val="7.1606199086764726E-3"/>
          <c:w val="0.58519191601375775"/>
          <c:h val="0.931418300265487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494BA"/>
                </a:solidFill>
                <a:round/>
              </a:ln>
              <a:effectLst>
                <a:outerShdw blurRad="50800" dist="38100" dir="2700000" algn="tl" rotWithShape="0">
                  <a:srgbClr val="3494BA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статьи в СМИ</c:v>
                </c:pt>
                <c:pt idx="1">
                  <c:v>выступления: на ТВ</c:v>
                </c:pt>
                <c:pt idx="2">
                  <c:v>радио</c:v>
                </c:pt>
                <c:pt idx="3">
                  <c:v>выступлений в коллективах</c:v>
                </c:pt>
                <c:pt idx="4">
                  <c:v>оформлено стендов</c:v>
                </c:pt>
                <c:pt idx="5">
                  <c:v>посредством интернет ресурсов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338</c:v>
                </c:pt>
                <c:pt idx="1">
                  <c:v>22</c:v>
                </c:pt>
                <c:pt idx="2">
                  <c:v>4</c:v>
                </c:pt>
                <c:pt idx="3">
                  <c:v>1547</c:v>
                </c:pt>
                <c:pt idx="4">
                  <c:v>378</c:v>
                </c:pt>
                <c:pt idx="5">
                  <c:v>1846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3406-8AAD-452F-B555-9B70F64564D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7A0A-AF45-4FCB-A824-0ACC52644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0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5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8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1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82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1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3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3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6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7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9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2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2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920880" cy="15121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548680"/>
            <a:ext cx="7128793" cy="59046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прав застрахованных ТФОМС РД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деятельности  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</a:t>
            </a:r>
            <a:endParaRPr lang="ru-RU" sz="28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3d человек показывает хорошо жест с зеленым плюс знак изолирован на белом фоне — стоково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923999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человеч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46463"/>
            <a:ext cx="1512168" cy="1440160"/>
          </a:xfrm>
          <a:prstGeom prst="ellipse">
            <a:avLst/>
          </a:prstGeom>
          <a:ln w="63500" cap="rnd">
            <a:solidFill>
              <a:srgbClr val="52A3C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04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47713" cy="8751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низкой удовлетворенности по критериям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844824"/>
            <a:ext cx="6914729" cy="419653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1336057"/>
              </p:ext>
            </p:extLst>
          </p:nvPr>
        </p:nvGraphicFramePr>
        <p:xfrm>
          <a:off x="395536" y="1340768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3D белые люди. Врач бежит с аптечкой — стоковое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4" y="647008"/>
            <a:ext cx="2219149" cy="22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390" y="260648"/>
            <a:ext cx="6161011" cy="443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правах в сфере ОМС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51920" y="964432"/>
            <a:ext cx="2664296" cy="5760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35893329"/>
              </p:ext>
            </p:extLst>
          </p:nvPr>
        </p:nvGraphicFramePr>
        <p:xfrm>
          <a:off x="1388391" y="711971"/>
          <a:ext cx="7560840" cy="542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Медик с таблеткой и мегафоном — стоковое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1" y="188641"/>
            <a:ext cx="17644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411760" y="2420888"/>
            <a:ext cx="3090863" cy="776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1" y="2610528"/>
            <a:ext cx="3377917" cy="4058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93424"/>
            <a:ext cx="2232248" cy="2967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33056"/>
            <a:ext cx="1979266" cy="2846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56327"/>
            <a:ext cx="2205048" cy="1721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06705"/>
            <a:ext cx="1306832" cy="2057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624"/>
            <a:ext cx="1451169" cy="16561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1" y="1700808"/>
            <a:ext cx="2205600" cy="12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705678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43890" cy="5040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обращений застрахованных лиц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3697"/>
              </p:ext>
            </p:extLst>
          </p:nvPr>
        </p:nvGraphicFramePr>
        <p:xfrm>
          <a:off x="3203848" y="1054338"/>
          <a:ext cx="557216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3384376" cy="43924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всего – 48 032 (письменные – 585 (1,2%) в том числе:</a:t>
            </a:r>
          </a:p>
          <a:p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единый «Контакт-центр» в сфере ОМС – 31 220 (65%) из них:</a:t>
            </a:r>
          </a:p>
          <a:p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ночное и нерабочее время – 2 920 (9,3%)</a:t>
            </a:r>
          </a:p>
          <a:p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 страховыми представителями в МО – 672 </a:t>
            </a:r>
          </a:p>
          <a:p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приеме Директора ТФОМС РД  </a:t>
            </a:r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- 54</a:t>
            </a:r>
          </a:p>
          <a:p>
            <a:endParaRPr lang="ru-RU" sz="5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за разъяснением – 47 875</a:t>
            </a:r>
          </a:p>
          <a:p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 – 157 из них:</a:t>
            </a:r>
          </a:p>
          <a:p>
            <a:r>
              <a:rPr lang="ru-RU" sz="5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обоснованных  - 132 (%)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4" name="Picture 10" descr="Трехмерный Персонаж Опирается Телефонный Телефон Текстом Позвони Рендеринг Изолирован Белом — стоковое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/>
        </p:blipFill>
        <p:spPr bwMode="auto">
          <a:xfrm>
            <a:off x="467544" y="5157192"/>
            <a:ext cx="201622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88832" cy="72008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доля(в структуре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обращений за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разъяснениями, связанных с нарушением прав граждан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44154"/>
              </p:ext>
            </p:extLst>
          </p:nvPr>
        </p:nvGraphicFramePr>
        <p:xfrm>
          <a:off x="395536" y="1052734"/>
          <a:ext cx="8064896" cy="567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800200"/>
                <a:gridCol w="1872208"/>
                <a:gridCol w="1584176"/>
              </a:tblGrid>
              <a:tr h="25927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2023г.</a:t>
                      </a:r>
                      <a:endParaRPr lang="ru-RU" sz="1100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2022г.</a:t>
                      </a:r>
                      <a:endParaRPr lang="ru-RU" sz="1100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прирост в %</a:t>
                      </a:r>
                      <a:endParaRPr lang="ru-RU" sz="1100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47 875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МО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1493(3,1%)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1073(2,6%)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врача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389(0,8%)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378(0,9%)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МО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3812(8%)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272(6,7%)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70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(качество) медицинской помощи, в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4936(10,3%)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4639(11,4%)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сроки ожидания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1024(20,7%)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1143(24,6%)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ЭКО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75(1,5%)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55(1,1%)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при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76(1,5)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67(1,4%)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при ССЗ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176(3,5%)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30(0,6%)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при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ХНИЗ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0118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при оказании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несовершеннолетним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75(1,4%)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94(2%)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206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 обеспечение, в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533(1,1%)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529(1,3%)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при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76(14,2%)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33(6,2%)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отказе в оказании МП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взимание денежных средств, в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за ЛС и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расх.материалы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63(66,3%)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29(76,3%)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125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порядке направления и оказания МП за пределами страхования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1271(2,6%)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421(1%)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5927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перечне оказанных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 и стоимости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0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02401" cy="144016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100 000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застрахованного населения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3090672" cy="576262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– 2 602 449 чел.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99" y="2737247"/>
            <a:ext cx="3090672" cy="105179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 – 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Обоснованных – 5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66640" y="1772817"/>
            <a:ext cx="3090672" cy="57606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 – 2 633 311чел.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396" y="2492896"/>
            <a:ext cx="3096344" cy="115212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 – 8,7</a:t>
            </a:r>
          </a:p>
          <a:p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Обоснованных – 7,3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3D человек лидер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56886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hamed 3d человек сидит на белом фоне — стоковое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0"/>
            <a:ext cx="2232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040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Структура обоснованных жалоб</a:t>
            </a:r>
            <a:endParaRPr lang="ru-RU" sz="32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44822052"/>
              </p:ext>
            </p:extLst>
          </p:nvPr>
        </p:nvGraphicFramePr>
        <p:xfrm>
          <a:off x="-36512" y="692696"/>
          <a:ext cx="8971518" cy="594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Персонаж человека со щитом — стоковое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2092920" cy="20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539552"/>
            <a:ext cx="6842720" cy="44644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Досудебная и судебная защита прав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426836" y="1255699"/>
            <a:ext cx="3530352" cy="5184576"/>
          </a:xfr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обоснованных жалоб, урегулированных в досудебном порядке составила 98,5% - целевой критерий по РД – не менее 97%</a:t>
            </a:r>
          </a:p>
          <a:p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судебном порядке – 2(1,5%)</a:t>
            </a:r>
          </a:p>
          <a:p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жалобам проведено 123 МЭЭ, 83 внеплановые ЭКМП и 2 реэкспертизы,  с применением санкций к МО</a:t>
            </a:r>
          </a:p>
          <a:p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средств, возмещенная гражданам составила 535 314 руб.</a:t>
            </a:r>
          </a:p>
          <a:p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18% больше, чем за 2022г.)</a:t>
            </a:r>
          </a:p>
          <a:p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https://avatars.mds.yandex.net/i?id=1b6c2d4f2f42c1528085d92e6a91aa4140acbaca-10811839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4032448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72808" cy="18248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мнения по удовлетворенности населения медицинской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(Пр. МЗ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19 июля 2022г. №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495)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880320" cy="1872208"/>
          </a:xfrm>
          <a:prstGeom prst="rect">
            <a:avLst/>
          </a:prstGeom>
        </p:spPr>
      </p:pic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263245372"/>
              </p:ext>
            </p:extLst>
          </p:nvPr>
        </p:nvGraphicFramePr>
        <p:xfrm>
          <a:off x="251520" y="980728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93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16632"/>
            <a:ext cx="5976664" cy="7920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социологического опроса по оценке удовлетворенности застрахованных лиц деятельностью медицинских организаций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(Пр. ФФОМС № 76 от 28.04.2023г.)</a:t>
            </a:r>
          </a:p>
        </p:txBody>
      </p:sp>
      <p:pic>
        <p:nvPicPr>
          <p:cNvPr id="4098" name="Picture 2" descr="Картинки по запросу &quot;человеч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23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человеч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" y="22904"/>
            <a:ext cx="1759056" cy="182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7367403"/>
              </p:ext>
            </p:extLst>
          </p:nvPr>
        </p:nvGraphicFramePr>
        <p:xfrm>
          <a:off x="395536" y="1498904"/>
          <a:ext cx="8352928" cy="437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25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47713" cy="8751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низкой удовлетворенности по критериям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844824"/>
            <a:ext cx="6914729" cy="419653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37787349"/>
              </p:ext>
            </p:extLst>
          </p:nvPr>
        </p:nvGraphicFramePr>
        <p:xfrm>
          <a:off x="476419" y="1988840"/>
          <a:ext cx="704790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6" name="Picture 4" descr="Пациент с медикаментами — стоковое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2403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7008</TotalTime>
  <Words>442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    </vt:lpstr>
      <vt:lpstr>Структура обращений застрахованных лиц</vt:lpstr>
      <vt:lpstr>Структура и доля(в структуре) обращений за разъяснениями, связанных с нарушением прав граждан</vt:lpstr>
      <vt:lpstr>на 100 000  застрахованного населения</vt:lpstr>
      <vt:lpstr>Структура обоснованных жалоб</vt:lpstr>
      <vt:lpstr>Досудебная и судебная защита прав </vt:lpstr>
      <vt:lpstr>Оценка общественного мнения по удовлетворенности населения медицинской помощью (Пр. МЗ РФ от 19 июля 2022г. № 495) </vt:lpstr>
      <vt:lpstr>Презентация PowerPoint</vt:lpstr>
      <vt:lpstr>Показатели низкой удовлетворенности по критериям  </vt:lpstr>
      <vt:lpstr>Показатели низкой удовлетворенности по критериям </vt:lpstr>
      <vt:lpstr>Информирование о правах в сфере ОМС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объемов и финансового обеспечения медицинской помощи, оказанной медицинскими организациями Республики Дагестан  за январь-октябрь 2019 года  по профилю «Онкология»</dc:title>
  <dc:creator/>
  <cp:lastModifiedBy>Эльмира Бакриева</cp:lastModifiedBy>
  <cp:revision>429</cp:revision>
  <cp:lastPrinted>2020-04-08T12:25:08Z</cp:lastPrinted>
  <dcterms:created xsi:type="dcterms:W3CDTF">2019-11-20T13:37:22Z</dcterms:created>
  <dcterms:modified xsi:type="dcterms:W3CDTF">2024-04-16T09:28:04Z</dcterms:modified>
</cp:coreProperties>
</file>